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4.9.2022.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a146555f-db3c-47d9-82f4-d3d49edac9cc/assets/audio/01_unit_01_lesson_1___emily_s_daily_routines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hyperlink" Target="https://www.e-sfera.hr/dodatni-digitalni-sadrzaji/a146555f-db3c-47d9-82f4-d3d49edac9cc/assets/audio/01_unit_01_lesson_1___emily_s_daily_routines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WH4GH7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a146555f-db3c-47d9-82f4-d3d49edac9cc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538/373/1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62355">
            <a:off x="1447169" y="1276122"/>
            <a:ext cx="3221016" cy="430575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5936" y="2153265"/>
            <a:ext cx="6291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latin typeface="Avenir Next LT Pro" panose="020B0504020202020204" pitchFamily="34" charset="-18"/>
              </a:rPr>
              <a:t>UNIT 1; All </a:t>
            </a:r>
            <a:r>
              <a:rPr lang="hr-HR" sz="4400" b="1" u="sng" dirty="0" err="1">
                <a:solidFill>
                  <a:srgbClr val="FF0000"/>
                </a:solidFill>
                <a:latin typeface="Avenir Next LT Pro" panose="020B0504020202020204" pitchFamily="34" charset="-18"/>
              </a:rPr>
              <a:t>about</a:t>
            </a:r>
            <a:r>
              <a:rPr lang="hr-HR" sz="4400" b="1" u="sng" dirty="0">
                <a:solidFill>
                  <a:srgbClr val="FF0000"/>
                </a:solidFill>
                <a:latin typeface="Avenir Next LT Pro" panose="020B0504020202020204" pitchFamily="34" charset="-18"/>
              </a:rPr>
              <a:t> me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7964127" y="2802194"/>
            <a:ext cx="3893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>
                <a:latin typeface="Avenir Next LT Pro" panose="020B0504020202020204" pitchFamily="34" charset="-18"/>
              </a:rPr>
              <a:t>A </a:t>
            </a:r>
            <a:r>
              <a:rPr lang="hr-HR" sz="4400" dirty="0" err="1">
                <a:latin typeface="Avenir Next LT Pro" panose="020B0504020202020204" pitchFamily="34" charset="-18"/>
              </a:rPr>
              <a:t>kid’s</a:t>
            </a:r>
            <a:r>
              <a:rPr lang="hr-HR" sz="4400" dirty="0">
                <a:latin typeface="Avenir Next LT Pro" panose="020B0504020202020204" pitchFamily="34" charset="-18"/>
              </a:rPr>
              <a:t> </a:t>
            </a:r>
            <a:r>
              <a:rPr lang="hr-HR" sz="4400" dirty="0" err="1">
                <a:latin typeface="Avenir Next LT Pro" panose="020B0504020202020204" pitchFamily="34" charset="-18"/>
              </a:rPr>
              <a:t>life</a:t>
            </a:r>
            <a:endParaRPr lang="hr-HR" sz="4400" dirty="0"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5D5A54F0-460E-4012-AEBB-579CFA950699}"/>
              </a:ext>
            </a:extLst>
          </p:cNvPr>
          <p:cNvSpPr txBox="1">
            <a:spLocks/>
          </p:cNvSpPr>
          <p:nvPr/>
        </p:nvSpPr>
        <p:spPr>
          <a:xfrm>
            <a:off x="211567" y="204396"/>
            <a:ext cx="7469394" cy="4012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b="1" dirty="0" err="1">
                <a:latin typeface="Avenir Next LT Pro" panose="020B0504020202020204" pitchFamily="34" charset="-18"/>
              </a:rPr>
              <a:t>Listen</a:t>
            </a:r>
            <a:r>
              <a:rPr lang="hr-HR" sz="2400" b="1" dirty="0">
                <a:latin typeface="Avenir Next LT Pro" panose="020B0504020202020204" pitchFamily="34" charset="-18"/>
              </a:rPr>
              <a:t> to </a:t>
            </a:r>
            <a:r>
              <a:rPr lang="hr-HR" sz="2400" b="1" dirty="0" err="1">
                <a:latin typeface="Avenir Next LT Pro" panose="020B0504020202020204" pitchFamily="34" charset="-18"/>
              </a:rPr>
              <a:t>Emily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talking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about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her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daily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routine</a:t>
            </a:r>
            <a:r>
              <a:rPr lang="hr-HR" sz="2400" b="1" dirty="0">
                <a:latin typeface="Avenir Next LT Pro" panose="020B0504020202020204" pitchFamily="34" charset="-18"/>
              </a:rPr>
              <a:t>. </a:t>
            </a:r>
            <a:br>
              <a:rPr lang="hr-HR" sz="2400" b="1" dirty="0">
                <a:latin typeface="Avenir Next LT Pro" panose="020B0504020202020204" pitchFamily="34" charset="-18"/>
              </a:rPr>
            </a:br>
            <a:r>
              <a:rPr lang="hr-HR" sz="2400" b="1" dirty="0" err="1">
                <a:latin typeface="Avenir Next LT Pro" panose="020B0504020202020204" pitchFamily="34" charset="-18"/>
              </a:rPr>
              <a:t>Choose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the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correct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option</a:t>
            </a:r>
            <a:r>
              <a:rPr lang="hr-HR" sz="2400" b="1" dirty="0">
                <a:latin typeface="Avenir Next LT Pro" panose="020B0504020202020204" pitchFamily="34" charset="-18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  <a:hlinkClick r:id="rId4"/>
              </a:rPr>
              <a:t>https://www.e-sfera.hr/dodatni-digitalni-sadrzaji/a146555f-db3c-47d9-82f4-d3d49edac9cc/assets/audio/01_unit_01_lesson_1___emily_s_daily_routines.mp3</a:t>
            </a: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B8B6E73-2E6C-43C6-BC49-4360A98A0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775" y="332106"/>
            <a:ext cx="3844122" cy="619378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06_01_Emilys_daily_routine">
            <a:hlinkClick r:id="" action="ppaction://media"/>
            <a:extLst>
              <a:ext uri="{FF2B5EF4-FFF2-40B4-BE49-F238E27FC236}">
                <a16:creationId xmlns:a16="http://schemas.microsoft.com/office/drawing/2014/main" id="{54A9B66D-3CCA-4A84-BCE9-C641B93AF8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4768" y="1725706"/>
            <a:ext cx="609600" cy="609600"/>
          </a:xfrm>
          <a:prstGeom prst="rect">
            <a:avLst/>
          </a:prstGeom>
        </p:spPr>
      </p:pic>
      <p:pic>
        <p:nvPicPr>
          <p:cNvPr id="1028" name="Picture 4" descr="Vidi izvornu sliku">
            <a:extLst>
              <a:ext uri="{FF2B5EF4-FFF2-40B4-BE49-F238E27FC236}">
                <a16:creationId xmlns:a16="http://schemas.microsoft.com/office/drawing/2014/main" id="{FD5EAA7F-8CA6-49EE-9EE8-5083D975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131" y="1118794"/>
            <a:ext cx="309231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43EC2A3F-754E-448F-BB2E-98EC5442B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53" y="2210697"/>
            <a:ext cx="309231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185752E5-6834-435B-9055-6567A7B4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131" y="3079373"/>
            <a:ext cx="309231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1A1220D4-4676-4A83-B7C0-C28B4E30F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53" y="4145068"/>
            <a:ext cx="309231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2B4C4B71-570C-41CB-9094-0B12A5368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131" y="4764310"/>
            <a:ext cx="309231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C2EBD8DC-4C09-45D8-8528-C2B1A06F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52" y="6108047"/>
            <a:ext cx="309231" cy="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8655FED-FA6B-4611-B67C-2A469C42C94F}"/>
              </a:ext>
            </a:extLst>
          </p:cNvPr>
          <p:cNvSpPr txBox="1"/>
          <p:nvPr/>
        </p:nvSpPr>
        <p:spPr>
          <a:xfrm>
            <a:off x="211567" y="3429000"/>
            <a:ext cx="74693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en-US" sz="2000" b="1" i="1" dirty="0">
                <a:latin typeface="Avenir Next LT Pro" panose="020B0504020202020204" pitchFamily="34" charset="-18"/>
              </a:rPr>
              <a:t>Where does Emily live? </a:t>
            </a:r>
            <a:endParaRPr lang="hr-HR" sz="2000" b="1" i="1" dirty="0">
              <a:latin typeface="Avenir Next LT Pro" panose="020B0504020202020204" pitchFamily="34" charset="-18"/>
            </a:endParaRPr>
          </a:p>
          <a:p>
            <a:r>
              <a:rPr lang="en-US" sz="2000" b="1" i="1" dirty="0">
                <a:latin typeface="Avenir Next LT Pro" panose="020B0504020202020204" pitchFamily="34" charset="-18"/>
              </a:rPr>
              <a:t>Has she got a brother or a sister? </a:t>
            </a:r>
            <a:endParaRPr lang="hr-HR" sz="2000" b="1" i="1" dirty="0">
              <a:latin typeface="Avenir Next LT Pro" panose="020B0504020202020204" pitchFamily="34" charset="-18"/>
            </a:endParaRPr>
          </a:p>
          <a:p>
            <a:r>
              <a:rPr lang="en-US" sz="2000" b="1" i="1" dirty="0">
                <a:latin typeface="Avenir Next LT Pro" panose="020B0504020202020204" pitchFamily="34" charset="-18"/>
              </a:rPr>
              <a:t>What does her dad do? </a:t>
            </a:r>
            <a:endParaRPr lang="hr-HR" sz="2000" b="1" i="1" dirty="0">
              <a:latin typeface="Avenir Next LT Pro" panose="020B0504020202020204" pitchFamily="34" charset="-18"/>
            </a:endParaRPr>
          </a:p>
          <a:p>
            <a:r>
              <a:rPr lang="en-US" sz="2000" b="1" i="1" dirty="0">
                <a:latin typeface="Avenir Next LT Pro" panose="020B0504020202020204" pitchFamily="34" charset="-18"/>
              </a:rPr>
              <a:t>Who is bossy/noisy? </a:t>
            </a:r>
            <a:endParaRPr lang="hr-HR" sz="2000" b="1" i="1" dirty="0">
              <a:latin typeface="Avenir Next LT Pro" panose="020B0504020202020204" pitchFamily="34" charset="-18"/>
            </a:endParaRPr>
          </a:p>
          <a:p>
            <a:r>
              <a:rPr lang="en-US" sz="2000" b="1" i="1" dirty="0">
                <a:latin typeface="Avenir Next LT Pro" panose="020B0504020202020204" pitchFamily="34" charset="-18"/>
              </a:rPr>
              <a:t>What does she usually do in the morning? </a:t>
            </a:r>
            <a:endParaRPr lang="hr-HR" sz="2000" b="1" i="1" dirty="0">
              <a:latin typeface="Avenir Next LT Pro" panose="020B0504020202020204" pitchFamily="34" charset="-18"/>
            </a:endParaRPr>
          </a:p>
          <a:p>
            <a:r>
              <a:rPr lang="en-US" sz="2000" b="1" i="1" dirty="0">
                <a:latin typeface="Avenir Next LT Pro" panose="020B0504020202020204" pitchFamily="34" charset="-18"/>
              </a:rPr>
              <a:t>What does she do after school? </a:t>
            </a:r>
            <a:endParaRPr lang="hr-HR" sz="2000" b="1" i="1" dirty="0">
              <a:latin typeface="Avenir Next LT Pro" panose="020B0504020202020204" pitchFamily="34" charset="-18"/>
            </a:endParaRPr>
          </a:p>
          <a:p>
            <a:r>
              <a:rPr lang="en-US" sz="2000" b="1" i="1" dirty="0">
                <a:latin typeface="Avenir Next LT Pro" panose="020B0504020202020204" pitchFamily="34" charset="-18"/>
              </a:rPr>
              <a:t>Who does she chat online with?</a:t>
            </a:r>
            <a:endParaRPr lang="en-US" sz="2000" b="1" dirty="0">
              <a:latin typeface="Avenir Next LT Pro" panose="020B0504020202020204" pitchFamily="34" charset="-18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27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5D5A54F0-460E-4012-AEBB-579CFA950699}"/>
              </a:ext>
            </a:extLst>
          </p:cNvPr>
          <p:cNvSpPr txBox="1">
            <a:spLocks/>
          </p:cNvSpPr>
          <p:nvPr/>
        </p:nvSpPr>
        <p:spPr>
          <a:xfrm>
            <a:off x="211567" y="204396"/>
            <a:ext cx="7469394" cy="4012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b="1" dirty="0" err="1">
                <a:latin typeface="Avenir Next LT Pro" panose="020B0504020202020204" pitchFamily="34" charset="-18"/>
              </a:rPr>
              <a:t>Listen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again</a:t>
            </a:r>
            <a:r>
              <a:rPr lang="hr-HR" sz="2400" b="1" dirty="0">
                <a:latin typeface="Avenir Next LT Pro" panose="020B0504020202020204" pitchFamily="34" charset="-18"/>
              </a:rPr>
              <a:t>. </a:t>
            </a:r>
            <a:r>
              <a:rPr lang="hr-HR" sz="2400" b="1" dirty="0" err="1">
                <a:latin typeface="Avenir Next LT Pro" panose="020B0504020202020204" pitchFamily="34" charset="-18"/>
              </a:rPr>
              <a:t>Write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the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correct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times</a:t>
            </a:r>
            <a:r>
              <a:rPr lang="hr-HR" sz="2400" b="1" dirty="0">
                <a:latin typeface="Avenir Next LT Pro" panose="020B0504020202020204" pitchFamily="34" charset="-18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  <a:hlinkClick r:id="rId4"/>
              </a:rPr>
              <a:t>https://www.e-sfera.hr/dodatni-digitalni-sadrzaji/a146555f-db3c-47d9-82f4-d3d49edac9cc/assets/audio/01_unit_01_lesson_1___emily_s_daily_routines.mp3</a:t>
            </a: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6" name="06_01_Emilys_daily_routine">
            <a:hlinkClick r:id="" action="ppaction://media"/>
            <a:extLst>
              <a:ext uri="{FF2B5EF4-FFF2-40B4-BE49-F238E27FC236}">
                <a16:creationId xmlns:a16="http://schemas.microsoft.com/office/drawing/2014/main" id="{54A9B66D-3CCA-4A84-BCE9-C641B93AF8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4768" y="1725706"/>
            <a:ext cx="609600" cy="60960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4ECDA6C-80ED-4DC1-9347-511914D91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" y="3136976"/>
            <a:ext cx="10391775" cy="24193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A8527458-1131-4F70-9EF2-78417D044839}"/>
              </a:ext>
            </a:extLst>
          </p:cNvPr>
          <p:cNvSpPr txBox="1">
            <a:spLocks/>
          </p:cNvSpPr>
          <p:nvPr/>
        </p:nvSpPr>
        <p:spPr>
          <a:xfrm>
            <a:off x="7421430" y="4007835"/>
            <a:ext cx="2884397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6.30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19F129BA-9473-4A16-866A-1756CC9BCAF9}"/>
              </a:ext>
            </a:extLst>
          </p:cNvPr>
          <p:cNvSpPr txBox="1">
            <a:spLocks/>
          </p:cNvSpPr>
          <p:nvPr/>
        </p:nvSpPr>
        <p:spPr>
          <a:xfrm>
            <a:off x="4635171" y="4577664"/>
            <a:ext cx="2884397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9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7726588A-4970-4C66-80A0-58ACA60CDC6A}"/>
              </a:ext>
            </a:extLst>
          </p:cNvPr>
          <p:cNvSpPr txBox="1">
            <a:spLocks/>
          </p:cNvSpPr>
          <p:nvPr/>
        </p:nvSpPr>
        <p:spPr>
          <a:xfrm>
            <a:off x="5442023" y="5150744"/>
            <a:ext cx="2884397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989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E3E293C3-9E77-4445-B20A-691D56804800}"/>
              </a:ext>
            </a:extLst>
          </p:cNvPr>
          <p:cNvSpPr txBox="1">
            <a:spLocks/>
          </p:cNvSpPr>
          <p:nvPr/>
        </p:nvSpPr>
        <p:spPr>
          <a:xfrm>
            <a:off x="242047" y="1422699"/>
            <a:ext cx="11707906" cy="4012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b="1" dirty="0" err="1">
                <a:latin typeface="Avenir Next LT Pro" panose="020B0504020202020204" pitchFamily="34" charset="-18"/>
              </a:rPr>
              <a:t>What</a:t>
            </a:r>
            <a:r>
              <a:rPr lang="hr-HR" sz="2400" b="1" dirty="0">
                <a:latin typeface="Avenir Next LT Pro" panose="020B0504020202020204" pitchFamily="34" charset="-18"/>
              </a:rPr>
              <a:t> do Paul </a:t>
            </a:r>
            <a:r>
              <a:rPr lang="hr-HR" sz="2400" b="1" dirty="0" err="1">
                <a:latin typeface="Avenir Next LT Pro" panose="020B0504020202020204" pitchFamily="34" charset="-18"/>
              </a:rPr>
              <a:t>and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Emily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have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in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common</a:t>
            </a:r>
            <a:r>
              <a:rPr lang="hr-HR" sz="2400" b="1" dirty="0">
                <a:latin typeface="Avenir Next LT Pro" panose="020B0504020202020204" pitchFamily="34" charset="-18"/>
              </a:rPr>
              <a:t>? </a:t>
            </a:r>
            <a:r>
              <a:rPr lang="hr-HR" sz="2400" b="1" dirty="0" err="1">
                <a:latin typeface="Avenir Next LT Pro" panose="020B0504020202020204" pitchFamily="34" charset="-18"/>
              </a:rPr>
              <a:t>What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is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different</a:t>
            </a:r>
            <a:r>
              <a:rPr lang="hr-HR" sz="2400" b="1" dirty="0">
                <a:latin typeface="Avenir Next LT Pro" panose="020B0504020202020204" pitchFamily="34" charset="-18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about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you</a:t>
            </a:r>
            <a:r>
              <a:rPr lang="hr-HR" sz="2000" b="1" dirty="0">
                <a:latin typeface="Avenir Next LT Pro" panose="020B0504020202020204" pitchFamily="34" charset="-18"/>
              </a:rPr>
              <a:t>? </a:t>
            </a:r>
            <a:r>
              <a:rPr lang="hr-HR" sz="2000" b="1" dirty="0" err="1">
                <a:latin typeface="Avenir Next LT Pro" panose="020B0504020202020204" pitchFamily="34" charset="-18"/>
              </a:rPr>
              <a:t>Say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something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about</a:t>
            </a:r>
            <a:r>
              <a:rPr lang="hr-HR" sz="2000" b="1" dirty="0">
                <a:latin typeface="Avenir Next LT Pro" panose="020B0504020202020204" pitchFamily="34" charset="-18"/>
              </a:rPr>
              <a:t>:</a:t>
            </a:r>
          </a:p>
          <a:p>
            <a:pPr>
              <a:buFontTx/>
              <a:buChar char="-"/>
            </a:pPr>
            <a:r>
              <a:rPr lang="hr-HR" sz="2000" dirty="0" err="1">
                <a:latin typeface="Avenir Next LT Pro" panose="020B0504020202020204" pitchFamily="34" charset="-18"/>
              </a:rPr>
              <a:t>your</a:t>
            </a:r>
            <a:r>
              <a:rPr lang="hr-HR" sz="2000" dirty="0">
                <a:latin typeface="Avenir Next LT Pro" panose="020B0504020202020204" pitchFamily="34" charset="-18"/>
              </a:rPr>
              <a:t> home </a:t>
            </a:r>
            <a:r>
              <a:rPr lang="hr-HR" sz="2000" dirty="0" err="1">
                <a:latin typeface="Avenir Next LT Pro" panose="020B0504020202020204" pitchFamily="34" charset="-18"/>
              </a:rPr>
              <a:t>town</a:t>
            </a:r>
            <a:endParaRPr lang="hr-HR" sz="2000" dirty="0">
              <a:latin typeface="Avenir Next LT Pro" panose="020B0504020202020204" pitchFamily="34" charset="-18"/>
            </a:endParaRPr>
          </a:p>
          <a:p>
            <a:pPr>
              <a:buFontTx/>
              <a:buChar char="-"/>
            </a:pPr>
            <a:r>
              <a:rPr lang="hr-HR" sz="2000" dirty="0" err="1">
                <a:latin typeface="Avenir Next LT Pro" panose="020B0504020202020204" pitchFamily="34" charset="-18"/>
              </a:rPr>
              <a:t>your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family</a:t>
            </a:r>
            <a:endParaRPr lang="hr-HR" sz="2000" dirty="0">
              <a:latin typeface="Avenir Next LT Pro" panose="020B0504020202020204" pitchFamily="34" charset="-18"/>
            </a:endParaRPr>
          </a:p>
          <a:p>
            <a:pPr>
              <a:buFontTx/>
              <a:buChar char="-"/>
            </a:pPr>
            <a:r>
              <a:rPr lang="hr-HR" sz="2000" dirty="0" err="1">
                <a:latin typeface="Avenir Next LT Pro" panose="020B0504020202020204" pitchFamily="34" charset="-18"/>
              </a:rPr>
              <a:t>what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you</a:t>
            </a:r>
            <a:r>
              <a:rPr lang="hr-HR" sz="2000" dirty="0">
                <a:latin typeface="Avenir Next LT Pro" panose="020B0504020202020204" pitchFamily="34" charset="-18"/>
              </a:rPr>
              <a:t> do on </a:t>
            </a:r>
            <a:r>
              <a:rPr lang="hr-HR" sz="2000" dirty="0" err="1">
                <a:latin typeface="Avenir Next LT Pro" panose="020B0504020202020204" pitchFamily="34" charset="-18"/>
              </a:rPr>
              <a:t>weekdays</a:t>
            </a:r>
            <a:endParaRPr lang="hr-HR" sz="2000" dirty="0">
              <a:latin typeface="Avenir Next LT Pro" panose="020B0504020202020204" pitchFamily="34" charset="-18"/>
            </a:endParaRPr>
          </a:p>
          <a:p>
            <a:pPr>
              <a:buFontTx/>
              <a:buChar char="-"/>
            </a:pPr>
            <a:r>
              <a:rPr lang="hr-HR" sz="2000" dirty="0" err="1">
                <a:latin typeface="Avenir Next LT Pro" panose="020B0504020202020204" pitchFamily="34" charset="-18"/>
              </a:rPr>
              <a:t>what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you</a:t>
            </a:r>
            <a:r>
              <a:rPr lang="hr-HR" sz="2000" dirty="0">
                <a:latin typeface="Avenir Next LT Pro" panose="020B0504020202020204" pitchFamily="34" charset="-18"/>
              </a:rPr>
              <a:t> do at </a:t>
            </a:r>
            <a:r>
              <a:rPr lang="hr-HR" sz="2000" dirty="0" err="1">
                <a:latin typeface="Avenir Next LT Pro" panose="020B0504020202020204" pitchFamily="34" charset="-18"/>
              </a:rPr>
              <a:t>the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weekends</a:t>
            </a: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740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9327282-088C-450E-9A9B-4D9CC6680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425" y="1495313"/>
            <a:ext cx="7217149" cy="172152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D51089B9-29DD-469A-9AC8-281DB65CD8C8}"/>
              </a:ext>
            </a:extLst>
          </p:cNvPr>
          <p:cNvSpPr txBox="1">
            <a:spLocks/>
          </p:cNvSpPr>
          <p:nvPr/>
        </p:nvSpPr>
        <p:spPr>
          <a:xfrm>
            <a:off x="242047" y="3641166"/>
            <a:ext cx="11707906" cy="2773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Check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 for more!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dirty="0">
                <a:hlinkClick r:id="rId3"/>
              </a:rPr>
              <a:t>https://www.bookwidgets.com/play/WH4GH7</a:t>
            </a: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484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A9E9C4-F4B9-4246-A3AA-F63BE8FBE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10" y="1324682"/>
            <a:ext cx="10515600" cy="2674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Workbook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 p.7. </a:t>
            </a:r>
            <a:endParaRPr lang="hr-HR" b="1" dirty="0">
              <a:latin typeface="Avenir Next LT Pro" panose="020B0504020202020204" pitchFamily="34" charset="-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B684F1-96FC-345A-CA94-B07CB759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13" t="26199" r="18951" b="6817"/>
          <a:stretch/>
        </p:blipFill>
        <p:spPr>
          <a:xfrm>
            <a:off x="4384234" y="186590"/>
            <a:ext cx="5654502" cy="66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A9E9C4-F4B9-4246-A3AA-F63BE8FBE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432"/>
            <a:ext cx="10515600" cy="3701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Pripremi usmeno ili pismeno nekoliko rečenica o sebi imajući na umu podatke iz tekstova o Paulu i </a:t>
            </a:r>
            <a:r>
              <a:rPr lang="hr-HR" b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Emily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 (place, </a:t>
            </a:r>
            <a:r>
              <a:rPr lang="hr-HR" b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family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, </a:t>
            </a:r>
            <a:r>
              <a:rPr lang="hr-HR" b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school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, </a:t>
            </a:r>
            <a:r>
              <a:rPr lang="hr-HR" b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breakfast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, </a:t>
            </a:r>
            <a:r>
              <a:rPr lang="hr-HR" b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weekday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 </a:t>
            </a:r>
            <a:r>
              <a:rPr lang="hr-HR" b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activities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, weekend </a:t>
            </a:r>
            <a:r>
              <a:rPr lang="hr-HR" b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activities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)!</a:t>
            </a:r>
          </a:p>
          <a:p>
            <a:pPr marL="0" indent="0">
              <a:buNone/>
            </a:pPr>
            <a:endParaRPr lang="hr-HR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A </a:t>
            </a:r>
            <a:r>
              <a:rPr lang="hr-HR" b="1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YouTuber’s</a:t>
            </a:r>
            <a:r>
              <a:rPr lang="hr-HR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 </a:t>
            </a:r>
            <a:r>
              <a:rPr lang="hr-HR" b="1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day</a:t>
            </a:r>
            <a:endParaRPr lang="hr-HR" b="1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dirty="0">
                <a:latin typeface="Avenir Next LT Pro" panose="020B0504020202020204" pitchFamily="34" charset="-18"/>
                <a:hlinkClick r:id="rId2"/>
              </a:rPr>
              <a:t>https://www.e-sfera.hr/dodatni-digitalni-sadrzaji/a146555f-db3c-47d9-82f4-d3d49edac9cc/</a:t>
            </a:r>
            <a:endParaRPr lang="hr-HR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222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9D698D-7B4F-4753-8983-15A0086F8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4181"/>
            <a:ext cx="4515465" cy="5542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latin typeface="Avenir Next LT Pro" panose="020B0504020202020204" pitchFamily="34" charset="-18"/>
              </a:rPr>
              <a:t> do </a:t>
            </a:r>
            <a:r>
              <a:rPr lang="hr-HR" sz="2000" b="1" dirty="0" err="1">
                <a:latin typeface="Avenir Next LT Pro" panose="020B0504020202020204" pitchFamily="34" charset="-18"/>
              </a:rPr>
              <a:t>you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usually</a:t>
            </a:r>
            <a:r>
              <a:rPr lang="hr-HR" sz="2000" b="1" dirty="0">
                <a:latin typeface="Avenir Next LT Pro" panose="020B0504020202020204" pitchFamily="34" charset="-18"/>
              </a:rPr>
              <a:t> do </a:t>
            </a:r>
            <a:r>
              <a:rPr lang="hr-HR" sz="2000" b="1" dirty="0" err="1">
                <a:latin typeface="Avenir Next LT Pro" panose="020B0504020202020204" pitchFamily="34" charset="-18"/>
              </a:rPr>
              <a:t>during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summer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holidays</a:t>
            </a:r>
            <a:r>
              <a:rPr lang="hr-HR" sz="2000" b="1" dirty="0">
                <a:latin typeface="Avenir Next LT Pro" panose="020B0504020202020204" pitchFamily="34" charset="-18"/>
              </a:rPr>
              <a:t>?</a:t>
            </a:r>
          </a:p>
          <a:p>
            <a:pPr marL="0" indent="0">
              <a:buNone/>
            </a:pPr>
            <a:endParaRPr lang="hr-HR" sz="2000" b="1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endParaRPr lang="hr-HR" sz="2000" b="1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latin typeface="Avenir Next LT Pro" panose="020B0504020202020204" pitchFamily="34" charset="-18"/>
              </a:rPr>
              <a:t> do </a:t>
            </a:r>
            <a:r>
              <a:rPr lang="hr-HR" sz="2000" b="1" dirty="0" err="1">
                <a:latin typeface="Avenir Next LT Pro" panose="020B0504020202020204" pitchFamily="34" charset="-18"/>
              </a:rPr>
              <a:t>you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like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doing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during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summer</a:t>
            </a:r>
            <a:r>
              <a:rPr lang="hr-HR" sz="2000" b="1" dirty="0">
                <a:latin typeface="Avenir Next LT Pro" panose="020B0504020202020204" pitchFamily="34" charset="-18"/>
              </a:rPr>
              <a:t>?</a:t>
            </a:r>
          </a:p>
          <a:p>
            <a:pPr marL="0" indent="0">
              <a:buNone/>
            </a:pPr>
            <a:endParaRPr lang="hr-HR" sz="2000" b="1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latin typeface="Avenir Next LT Pro" panose="020B0504020202020204" pitchFamily="34" charset="-18"/>
              </a:rPr>
              <a:t> do </a:t>
            </a:r>
            <a:r>
              <a:rPr lang="hr-HR" sz="2000" b="1" dirty="0" err="1">
                <a:latin typeface="Avenir Next LT Pro" panose="020B0504020202020204" pitchFamily="34" charset="-18"/>
              </a:rPr>
              <a:t>you</a:t>
            </a:r>
            <a:r>
              <a:rPr lang="hr-HR" sz="2000" b="1" dirty="0">
                <a:latin typeface="Avenir Next LT Pro" panose="020B0504020202020204" pitchFamily="34" charset="-18"/>
              </a:rPr>
              <a:t> do </a:t>
            </a:r>
            <a:r>
              <a:rPr lang="hr-HR" sz="2000" b="1" dirty="0" err="1">
                <a:latin typeface="Avenir Next LT Pro" panose="020B0504020202020204" pitchFamily="34" charset="-18"/>
              </a:rPr>
              <a:t>every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day</a:t>
            </a:r>
            <a:r>
              <a:rPr lang="hr-HR" sz="2000" b="1" dirty="0">
                <a:latin typeface="Avenir Next LT Pro" panose="020B0504020202020204" pitchFamily="34" charset="-18"/>
              </a:rPr>
              <a:t>?</a:t>
            </a:r>
          </a:p>
          <a:p>
            <a:pPr marL="0" indent="0">
              <a:buNone/>
            </a:pPr>
            <a:endParaRPr lang="hr-HR" sz="2000" b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latin typeface="Avenir Next LT Pro" panose="020B0504020202020204" pitchFamily="34" charset="-18"/>
              </a:rPr>
              <a:t> do </a:t>
            </a:r>
            <a:r>
              <a:rPr lang="hr-HR" sz="2000" b="1" dirty="0" err="1">
                <a:latin typeface="Avenir Next LT Pro" panose="020B0504020202020204" pitchFamily="34" charset="-18"/>
              </a:rPr>
              <a:t>you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never</a:t>
            </a:r>
            <a:r>
              <a:rPr lang="hr-HR" sz="2000" b="1" dirty="0">
                <a:latin typeface="Avenir Next LT Pro" panose="020B0504020202020204" pitchFamily="34" charset="-18"/>
              </a:rPr>
              <a:t> do </a:t>
            </a:r>
            <a:r>
              <a:rPr lang="hr-HR" sz="2000" b="1" dirty="0" err="1">
                <a:latin typeface="Avenir Next LT Pro" panose="020B0504020202020204" pitchFamily="34" charset="-18"/>
              </a:rPr>
              <a:t>in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the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summer</a:t>
            </a:r>
            <a:r>
              <a:rPr lang="hr-HR" sz="2000" b="1" dirty="0">
                <a:latin typeface="Avenir Next LT Pro" panose="020B0504020202020204" pitchFamily="34" charset="-18"/>
              </a:rPr>
              <a:t>?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36DBEDF3-0A4C-40AD-963B-F4C913B5D06A}"/>
              </a:ext>
            </a:extLst>
          </p:cNvPr>
          <p:cNvSpPr txBox="1">
            <a:spLocks/>
          </p:cNvSpPr>
          <p:nvPr/>
        </p:nvSpPr>
        <p:spPr>
          <a:xfrm>
            <a:off x="6096000" y="1505552"/>
            <a:ext cx="4515465" cy="486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latin typeface="Avenir Next LT Pro" panose="020B0504020202020204" pitchFamily="34" charset="-18"/>
              </a:rPr>
              <a:t> do </a:t>
            </a:r>
            <a:r>
              <a:rPr lang="hr-HR" sz="2000" b="1" dirty="0" err="1">
                <a:latin typeface="Avenir Next LT Pro" panose="020B0504020202020204" pitchFamily="34" charset="-18"/>
              </a:rPr>
              <a:t>you</a:t>
            </a:r>
            <a:r>
              <a:rPr lang="hr-HR" sz="2000" b="1" dirty="0">
                <a:latin typeface="Avenir Next LT Pro" panose="020B0504020202020204" pitchFamily="34" charset="-18"/>
              </a:rPr>
              <a:t> do </a:t>
            </a:r>
            <a:r>
              <a:rPr lang="hr-HR" sz="2000" b="1" dirty="0" err="1">
                <a:latin typeface="Avenir Next LT Pro" panose="020B0504020202020204" pitchFamily="34" charset="-18"/>
              </a:rPr>
              <a:t>every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school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day</a:t>
            </a:r>
            <a:r>
              <a:rPr lang="hr-HR" sz="2000" b="1" dirty="0">
                <a:latin typeface="Avenir Next LT Pro" panose="020B0504020202020204" pitchFamily="34" charset="-18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b="1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latin typeface="Avenir Next LT Pro" panose="020B0504020202020204" pitchFamily="34" charset="-18"/>
              </a:rPr>
              <a:t> do </a:t>
            </a:r>
            <a:r>
              <a:rPr lang="hr-HR" sz="2000" b="1" dirty="0" err="1">
                <a:latin typeface="Avenir Next LT Pro" panose="020B0504020202020204" pitchFamily="34" charset="-18"/>
              </a:rPr>
              <a:t>you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like</a:t>
            </a:r>
            <a:r>
              <a:rPr lang="hr-HR" sz="2000" b="1" dirty="0">
                <a:latin typeface="Avenir Next LT Pro" panose="020B0504020202020204" pitchFamily="34" charset="-18"/>
              </a:rPr>
              <a:t>/</a:t>
            </a:r>
            <a:r>
              <a:rPr lang="hr-HR" sz="2000" b="1" dirty="0" err="1">
                <a:latin typeface="Avenir Next LT Pro" panose="020B0504020202020204" pitchFamily="34" charset="-18"/>
              </a:rPr>
              <a:t>hate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doing</a:t>
            </a:r>
            <a:r>
              <a:rPr lang="hr-HR" sz="2000" b="1" dirty="0">
                <a:latin typeface="Avenir Next LT Pro" panose="020B0504020202020204" pitchFamily="34" charset="-18"/>
              </a:rPr>
              <a:t> on </a:t>
            </a:r>
            <a:r>
              <a:rPr lang="hr-HR" sz="2000" b="1" dirty="0" err="1">
                <a:latin typeface="Avenir Next LT Pro" panose="020B0504020202020204" pitchFamily="34" charset="-18"/>
              </a:rPr>
              <a:t>those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days</a:t>
            </a:r>
            <a:r>
              <a:rPr lang="hr-HR" sz="2000" b="1" dirty="0">
                <a:latin typeface="Avenir Next LT Pro" panose="020B0504020202020204" pitchFamily="34" charset="-18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b="1" dirty="0">
              <a:latin typeface="Avenir Next LT Pro" panose="020B0504020202020204" pitchFamily="34" charset="-1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>
                <a:latin typeface="Avenir Next LT Pro" panose="020B0504020202020204" pitchFamily="34" charset="-18"/>
              </a:rPr>
              <a:t>Name one </a:t>
            </a:r>
            <a:r>
              <a:rPr lang="hr-HR" sz="2000" b="1" dirty="0" err="1">
                <a:latin typeface="Avenir Next LT Pro" panose="020B0504020202020204" pitchFamily="34" charset="-18"/>
              </a:rPr>
              <a:t>thing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your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friend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usually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does</a:t>
            </a:r>
            <a:r>
              <a:rPr lang="hr-HR" sz="2000" b="1" dirty="0">
                <a:latin typeface="Avenir Next LT Pro" panose="020B0504020202020204" pitchFamily="34" charset="-18"/>
              </a:rPr>
              <a:t> on a </a:t>
            </a:r>
            <a:r>
              <a:rPr lang="hr-HR" sz="2000" b="1" dirty="0" err="1">
                <a:latin typeface="Avenir Next LT Pro" panose="020B0504020202020204" pitchFamily="34" charset="-18"/>
              </a:rPr>
              <a:t>school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day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and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you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never</a:t>
            </a:r>
            <a:r>
              <a:rPr lang="hr-HR" sz="2000" b="1" dirty="0">
                <a:latin typeface="Avenir Next LT Pro" panose="020B0504020202020204" pitchFamily="34" charset="-18"/>
              </a:rPr>
              <a:t> do.</a:t>
            </a:r>
          </a:p>
        </p:txBody>
      </p:sp>
    </p:spTree>
    <p:extLst>
      <p:ext uri="{BB962C8B-B14F-4D97-AF65-F5344CB8AC3E}">
        <p14:creationId xmlns:p14="http://schemas.microsoft.com/office/powerpoint/2010/main" val="151329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EA8968A0-6182-40F7-BEAE-EE5FDCAE5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9228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A4D78FE-F67D-4A5C-A59F-8790C010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657" y="2193195"/>
            <a:ext cx="9306233" cy="42477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8E04817-0E3B-4312-8DBD-D08477C4B361}"/>
              </a:ext>
            </a:extLst>
          </p:cNvPr>
          <p:cNvSpPr txBox="1">
            <a:spLocks/>
          </p:cNvSpPr>
          <p:nvPr/>
        </p:nvSpPr>
        <p:spPr>
          <a:xfrm>
            <a:off x="5225845" y="1008106"/>
            <a:ext cx="6794090" cy="87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 err="1">
                <a:latin typeface="Avenir Next LT Pro" panose="020B0504020202020204" pitchFamily="34" charset="-18"/>
              </a:rPr>
              <a:t>Match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the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photos</a:t>
            </a:r>
            <a:r>
              <a:rPr lang="hr-HR" sz="2400" dirty="0">
                <a:latin typeface="Avenir Next LT Pro" panose="020B0504020202020204" pitchFamily="34" charset="-18"/>
              </a:rPr>
              <a:t> to </a:t>
            </a:r>
            <a:r>
              <a:rPr lang="hr-HR" sz="2400" dirty="0" err="1">
                <a:latin typeface="Avenir Next LT Pro" panose="020B0504020202020204" pitchFamily="34" charset="-18"/>
              </a:rPr>
              <a:t>the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expressions</a:t>
            </a:r>
            <a:r>
              <a:rPr lang="hr-HR" sz="2400" dirty="0">
                <a:latin typeface="Avenir Next LT Pro" panose="020B0504020202020204" pitchFamily="34" charset="-18"/>
              </a:rPr>
              <a:t>.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3131BF3-099D-436C-8111-55AC0062069A}"/>
              </a:ext>
            </a:extLst>
          </p:cNvPr>
          <p:cNvSpPr txBox="1">
            <a:spLocks/>
          </p:cNvSpPr>
          <p:nvPr/>
        </p:nvSpPr>
        <p:spPr>
          <a:xfrm>
            <a:off x="9984658" y="4638367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2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0DE9831-C7A2-47FE-93DA-4ED00CB82ACA}"/>
              </a:ext>
            </a:extLst>
          </p:cNvPr>
          <p:cNvSpPr txBox="1">
            <a:spLocks/>
          </p:cNvSpPr>
          <p:nvPr/>
        </p:nvSpPr>
        <p:spPr>
          <a:xfrm>
            <a:off x="9984658" y="2710917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3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FD5E33B2-0B1F-4081-A6A5-89FDFA06B9F2}"/>
              </a:ext>
            </a:extLst>
          </p:cNvPr>
          <p:cNvSpPr txBox="1">
            <a:spLocks/>
          </p:cNvSpPr>
          <p:nvPr/>
        </p:nvSpPr>
        <p:spPr>
          <a:xfrm>
            <a:off x="9984658" y="3136188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4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3D2D494-E913-482D-90CF-ADC24D79D9F4}"/>
              </a:ext>
            </a:extLst>
          </p:cNvPr>
          <p:cNvSpPr txBox="1">
            <a:spLocks/>
          </p:cNvSpPr>
          <p:nvPr/>
        </p:nvSpPr>
        <p:spPr>
          <a:xfrm>
            <a:off x="9974825" y="3561459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5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3B55558-D404-4495-99A4-C5443C149F2D}"/>
              </a:ext>
            </a:extLst>
          </p:cNvPr>
          <p:cNvSpPr txBox="1">
            <a:spLocks/>
          </p:cNvSpPr>
          <p:nvPr/>
        </p:nvSpPr>
        <p:spPr>
          <a:xfrm>
            <a:off x="9984658" y="5043949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6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9951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A4D78FE-F67D-4A5C-A59F-8790C010C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657" y="2193195"/>
            <a:ext cx="9306233" cy="42477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73131BF3-099D-436C-8111-55AC0062069A}"/>
              </a:ext>
            </a:extLst>
          </p:cNvPr>
          <p:cNvSpPr txBox="1">
            <a:spLocks/>
          </p:cNvSpPr>
          <p:nvPr/>
        </p:nvSpPr>
        <p:spPr>
          <a:xfrm>
            <a:off x="9984658" y="4638367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2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0DE9831-C7A2-47FE-93DA-4ED00CB82ACA}"/>
              </a:ext>
            </a:extLst>
          </p:cNvPr>
          <p:cNvSpPr txBox="1">
            <a:spLocks/>
          </p:cNvSpPr>
          <p:nvPr/>
        </p:nvSpPr>
        <p:spPr>
          <a:xfrm>
            <a:off x="9984658" y="2710917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3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FD5E33B2-0B1F-4081-A6A5-89FDFA06B9F2}"/>
              </a:ext>
            </a:extLst>
          </p:cNvPr>
          <p:cNvSpPr txBox="1">
            <a:spLocks/>
          </p:cNvSpPr>
          <p:nvPr/>
        </p:nvSpPr>
        <p:spPr>
          <a:xfrm>
            <a:off x="9984658" y="3136188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4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73D2D494-E913-482D-90CF-ADC24D79D9F4}"/>
              </a:ext>
            </a:extLst>
          </p:cNvPr>
          <p:cNvSpPr txBox="1">
            <a:spLocks/>
          </p:cNvSpPr>
          <p:nvPr/>
        </p:nvSpPr>
        <p:spPr>
          <a:xfrm>
            <a:off x="9974825" y="3561459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5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13B55558-D404-4495-99A4-C5443C149F2D}"/>
              </a:ext>
            </a:extLst>
          </p:cNvPr>
          <p:cNvSpPr txBox="1">
            <a:spLocks/>
          </p:cNvSpPr>
          <p:nvPr/>
        </p:nvSpPr>
        <p:spPr>
          <a:xfrm>
            <a:off x="9984658" y="5043949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6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A4F08A87-038F-45B7-95EB-A83DCE65A1F6}"/>
              </a:ext>
            </a:extLst>
          </p:cNvPr>
          <p:cNvSpPr txBox="1">
            <a:spLocks/>
          </p:cNvSpPr>
          <p:nvPr/>
        </p:nvSpPr>
        <p:spPr>
          <a:xfrm>
            <a:off x="278683" y="196944"/>
            <a:ext cx="7626452" cy="1484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Practise</a:t>
            </a:r>
            <a:r>
              <a:rPr lang="hr-HR" sz="2000" b="1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!</a:t>
            </a: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dirty="0">
                <a:latin typeface="Avenir Next LT Pro" panose="020B0504020202020204" pitchFamily="34" charset="-18"/>
                <a:hlinkClick r:id="rId3"/>
              </a:rPr>
              <a:t>https://wordwall.net/play/538/373/137</a:t>
            </a: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8175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D5EAEC5-E3C0-4E69-826C-B0BCB82E6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55" y="1819275"/>
            <a:ext cx="4867275" cy="3219450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106E8E50-6D61-45ED-A348-6DD1D607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87101"/>
            <a:ext cx="4515465" cy="2483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>
                <a:latin typeface="Avenir Next LT Pro" panose="020B0504020202020204" pitchFamily="34" charset="-18"/>
              </a:rPr>
              <a:t>GUESS!</a:t>
            </a: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latin typeface="Avenir Next LT Pro" panose="020B0504020202020204" pitchFamily="34" charset="-18"/>
              </a:rPr>
              <a:t>  </a:t>
            </a:r>
            <a:r>
              <a:rPr lang="hr-HR" sz="2000" b="1" dirty="0" err="1">
                <a:latin typeface="Avenir Next LT Pro" panose="020B0504020202020204" pitchFamily="34" charset="-18"/>
              </a:rPr>
              <a:t>is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the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boy’s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name</a:t>
            </a:r>
            <a:r>
              <a:rPr lang="hr-HR" sz="2000" b="1" dirty="0">
                <a:latin typeface="Avenir Next LT Pro" panose="020B0504020202020204" pitchFamily="34" charset="-18"/>
              </a:rPr>
              <a:t>?</a:t>
            </a: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Where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does</a:t>
            </a:r>
            <a:r>
              <a:rPr lang="hr-HR" sz="2000" b="1" dirty="0">
                <a:latin typeface="Avenir Next LT Pro" panose="020B0504020202020204" pitchFamily="34" charset="-18"/>
              </a:rPr>
              <a:t> he live?</a:t>
            </a: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When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does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his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school</a:t>
            </a:r>
            <a:r>
              <a:rPr lang="hr-HR" sz="2000" b="1" dirty="0">
                <a:latin typeface="Avenir Next LT Pro" panose="020B0504020202020204" pitchFamily="34" charset="-18"/>
              </a:rPr>
              <a:t> start?</a:t>
            </a: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does</a:t>
            </a:r>
            <a:r>
              <a:rPr lang="hr-HR" sz="2000" b="1" dirty="0">
                <a:latin typeface="Avenir Next LT Pro" panose="020B0504020202020204" pitchFamily="34" charset="-18"/>
              </a:rPr>
              <a:t> he do at </a:t>
            </a:r>
            <a:r>
              <a:rPr lang="hr-HR" sz="2000" b="1" dirty="0" err="1">
                <a:latin typeface="Avenir Next LT Pro" panose="020B0504020202020204" pitchFamily="34" charset="-18"/>
              </a:rPr>
              <a:t>the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weekends</a:t>
            </a:r>
            <a:r>
              <a:rPr lang="hr-HR" sz="2000" b="1" dirty="0">
                <a:latin typeface="Avenir Next LT Pro" panose="020B0504020202020204" pitchFamily="34" charset="-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167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1BB9CFB-14B9-4139-B016-91190A48A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750838"/>
            <a:ext cx="8200103" cy="5356323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2D61FD57-8B1C-4927-A3B4-CD0D27FB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0323" y="1297192"/>
            <a:ext cx="3564193" cy="4263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Read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the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text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and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answer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the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following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questions</a:t>
            </a:r>
            <a:r>
              <a:rPr lang="hr-HR" sz="2000" b="1" dirty="0">
                <a:latin typeface="Avenir Next LT Pro" panose="020B0504020202020204" pitchFamily="34" charset="-18"/>
              </a:rPr>
              <a:t>.</a:t>
            </a:r>
          </a:p>
          <a:p>
            <a:pPr marL="0" indent="0"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Where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does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 Paul live?</a:t>
            </a:r>
          </a:p>
          <a:p>
            <a:pPr marL="0" indent="0">
              <a:buNone/>
            </a:pP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Who </a:t>
            </a: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does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 he live </a:t>
            </a: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with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?</a:t>
            </a:r>
          </a:p>
          <a:p>
            <a:pPr marL="0" indent="0">
              <a:buNone/>
            </a:pP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does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 he do on </a:t>
            </a: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school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days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?</a:t>
            </a:r>
          </a:p>
          <a:p>
            <a:pPr marL="0" indent="0">
              <a:buNone/>
            </a:pP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does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 he do at </a:t>
            </a: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the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solidFill>
                  <a:srgbClr val="7030A0"/>
                </a:solidFill>
                <a:latin typeface="Avenir Next LT Pro" panose="020B0504020202020204" pitchFamily="34" charset="-18"/>
              </a:rPr>
              <a:t>weekends</a:t>
            </a:r>
            <a:r>
              <a:rPr lang="hr-HR" sz="2000" b="1" dirty="0">
                <a:solidFill>
                  <a:srgbClr val="7030A0"/>
                </a:solidFill>
                <a:latin typeface="Avenir Next LT Pro" panose="020B0504020202020204" pitchFamily="34" charset="-18"/>
              </a:rPr>
              <a:t>?</a:t>
            </a: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endParaRPr lang="hr-HR" sz="2000" dirty="0"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8304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A9E9C4-F4B9-4246-A3AA-F63BE8FBE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3" y="257815"/>
            <a:ext cx="10515600" cy="656585"/>
          </a:xfrm>
        </p:spPr>
        <p:txBody>
          <a:bodyPr/>
          <a:lstStyle/>
          <a:p>
            <a:pPr marL="0" indent="0">
              <a:buNone/>
            </a:pPr>
            <a:r>
              <a:rPr lang="hr-HR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Workbook</a:t>
            </a:r>
            <a:r>
              <a:rPr lang="hr-HR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, </a:t>
            </a:r>
            <a:r>
              <a:rPr lang="hr-HR" i="1" dirty="0" err="1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page</a:t>
            </a:r>
            <a:r>
              <a:rPr lang="hr-HR" i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-18"/>
              </a:rPr>
              <a:t> 6. </a:t>
            </a:r>
            <a:endParaRPr lang="hr-HR" i="1" dirty="0">
              <a:latin typeface="Avenir Next LT Pro" panose="020B0504020202020204" pitchFamily="34" charset="-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9C3C4-04C5-DC4E-7D09-736D339A9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87" t="24230" r="52177" b="21003"/>
          <a:stretch/>
        </p:blipFill>
        <p:spPr>
          <a:xfrm>
            <a:off x="3716323" y="67666"/>
            <a:ext cx="6930489" cy="668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6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A12D52D-76C9-4B44-88A6-86462118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8720" cy="6858000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32CFDE9-B9E4-4074-A225-4D3B29144D4E}"/>
              </a:ext>
            </a:extLst>
          </p:cNvPr>
          <p:cNvSpPr txBox="1">
            <a:spLocks/>
          </p:cNvSpPr>
          <p:nvPr/>
        </p:nvSpPr>
        <p:spPr>
          <a:xfrm>
            <a:off x="5128720" y="509144"/>
            <a:ext cx="6794090" cy="87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b="1" dirty="0" err="1">
                <a:latin typeface="Avenir Next LT Pro" panose="020B0504020202020204" pitchFamily="34" charset="-18"/>
              </a:rPr>
              <a:t>Match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the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the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words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and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expressions</a:t>
            </a:r>
            <a:r>
              <a:rPr lang="hr-HR" sz="2400" b="1" dirty="0">
                <a:latin typeface="Avenir Next LT Pro" panose="020B0504020202020204" pitchFamily="34" charset="-18"/>
              </a:rPr>
              <a:t> to </a:t>
            </a:r>
            <a:r>
              <a:rPr lang="hr-HR" sz="2400" b="1" dirty="0" err="1">
                <a:latin typeface="Avenir Next LT Pro" panose="020B0504020202020204" pitchFamily="34" charset="-18"/>
              </a:rPr>
              <a:t>their</a:t>
            </a:r>
            <a:r>
              <a:rPr lang="hr-HR" sz="2400" b="1" dirty="0">
                <a:latin typeface="Avenir Next LT Pro" panose="020B0504020202020204" pitchFamily="34" charset="-18"/>
              </a:rPr>
              <a:t> </a:t>
            </a:r>
            <a:r>
              <a:rPr lang="hr-HR" sz="2400" b="1" dirty="0" err="1">
                <a:latin typeface="Avenir Next LT Pro" panose="020B0504020202020204" pitchFamily="34" charset="-18"/>
              </a:rPr>
              <a:t>definitions</a:t>
            </a:r>
            <a:r>
              <a:rPr lang="hr-HR" sz="2400" b="1" dirty="0">
                <a:latin typeface="Avenir Next LT Pro" panose="020B0504020202020204" pitchFamily="34" charset="-18"/>
              </a:rPr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7F03A59-DE60-4D96-A0FF-7B500AEC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1" y="1878262"/>
            <a:ext cx="10049522" cy="218044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4D09ED55-99EA-47B4-8423-7894BE91D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963" y="4279037"/>
            <a:ext cx="7154972" cy="237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divorced</a:t>
            </a:r>
            <a:r>
              <a:rPr lang="hr-HR" sz="2000" b="1" dirty="0">
                <a:latin typeface="Avenir Next LT Pro" panose="020B0504020202020204" pitchFamily="34" charset="-18"/>
              </a:rPr>
              <a:t> 			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rastavljeni</a:t>
            </a: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give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somebody</a:t>
            </a:r>
            <a:r>
              <a:rPr lang="hr-HR" sz="2000" b="1" dirty="0">
                <a:latin typeface="Avenir Next LT Pro" panose="020B0504020202020204" pitchFamily="34" charset="-18"/>
              </a:rPr>
              <a:t> a </a:t>
            </a:r>
            <a:r>
              <a:rPr lang="hr-HR" sz="2000" b="1" dirty="0" err="1">
                <a:latin typeface="Avenir Next LT Pro" panose="020B0504020202020204" pitchFamily="34" charset="-18"/>
              </a:rPr>
              <a:t>ride</a:t>
            </a:r>
            <a:r>
              <a:rPr lang="hr-HR" sz="2000" b="1" dirty="0">
                <a:latin typeface="Avenir Next LT Pro" panose="020B0504020202020204" pitchFamily="34" charset="-18"/>
              </a:rPr>
              <a:t>		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povesti nekog</a:t>
            </a: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suburb</a:t>
            </a:r>
            <a:r>
              <a:rPr lang="hr-HR" sz="2000" b="1" dirty="0">
                <a:latin typeface="Avenir Next LT Pro" panose="020B0504020202020204" pitchFamily="34" charset="-18"/>
              </a:rPr>
              <a:t>				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predgrađe</a:t>
            </a: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an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only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child</a:t>
            </a:r>
            <a:r>
              <a:rPr lang="hr-HR" sz="2000" b="1" dirty="0">
                <a:latin typeface="Avenir Next LT Pro" panose="020B0504020202020204" pitchFamily="34" charset="-18"/>
              </a:rPr>
              <a:t>			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jedinac</a:t>
            </a: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text</a:t>
            </a:r>
            <a:r>
              <a:rPr lang="hr-HR" sz="2000" b="1" dirty="0">
                <a:latin typeface="Avenir Next LT Pro" panose="020B0504020202020204" pitchFamily="34" charset="-18"/>
              </a:rPr>
              <a:t>				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poslati poruku</a:t>
            </a:r>
          </a:p>
          <a:p>
            <a:pPr marL="0" indent="0">
              <a:buNone/>
            </a:pPr>
            <a:r>
              <a:rPr lang="hr-HR" sz="2000" b="1" dirty="0" err="1">
                <a:latin typeface="Avenir Next LT Pro" panose="020B0504020202020204" pitchFamily="34" charset="-18"/>
              </a:rPr>
              <a:t>traffic</a:t>
            </a:r>
            <a:r>
              <a:rPr lang="hr-HR" sz="2000" b="1" dirty="0">
                <a:latin typeface="Avenir Next LT Pro" panose="020B0504020202020204" pitchFamily="34" charset="-18"/>
              </a:rPr>
              <a:t>				</a:t>
            </a:r>
            <a:r>
              <a:rPr lang="hr-HR" sz="2000" i="1" dirty="0">
                <a:solidFill>
                  <a:srgbClr val="0070C0"/>
                </a:solidFill>
                <a:latin typeface="Avenir Next LT Pro" panose="020B0504020202020204" pitchFamily="34" charset="-18"/>
              </a:rPr>
              <a:t>promet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D98D5E10-06E8-43CC-A01F-4F08913ED2EA}"/>
              </a:ext>
            </a:extLst>
          </p:cNvPr>
          <p:cNvSpPr txBox="1">
            <a:spLocks/>
          </p:cNvSpPr>
          <p:nvPr/>
        </p:nvSpPr>
        <p:spPr>
          <a:xfrm>
            <a:off x="4890431" y="2545627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1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31A021A-73FE-4CD2-B32E-77E8F54506B6}"/>
              </a:ext>
            </a:extLst>
          </p:cNvPr>
          <p:cNvSpPr txBox="1">
            <a:spLocks/>
          </p:cNvSpPr>
          <p:nvPr/>
        </p:nvSpPr>
        <p:spPr>
          <a:xfrm>
            <a:off x="4890431" y="3386454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solidFill>
                  <a:srgbClr val="FF0000"/>
                </a:solidFill>
                <a:latin typeface="Avenir Next LT Pro" panose="020B0504020202020204" pitchFamily="34" charset="-18"/>
              </a:rPr>
              <a:t>2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3048A108-D4E3-44E1-B692-5D2188C6B4E4}"/>
              </a:ext>
            </a:extLst>
          </p:cNvPr>
          <p:cNvSpPr txBox="1">
            <a:spLocks/>
          </p:cNvSpPr>
          <p:nvPr/>
        </p:nvSpPr>
        <p:spPr>
          <a:xfrm>
            <a:off x="4890431" y="2278952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3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3B325983-F34B-41EF-8F6B-58F8BD4D8D53}"/>
              </a:ext>
            </a:extLst>
          </p:cNvPr>
          <p:cNvSpPr txBox="1">
            <a:spLocks/>
          </p:cNvSpPr>
          <p:nvPr/>
        </p:nvSpPr>
        <p:spPr>
          <a:xfrm>
            <a:off x="4890431" y="2812302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4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C7A76001-54D4-4B1C-BA84-99A608C2C985}"/>
              </a:ext>
            </a:extLst>
          </p:cNvPr>
          <p:cNvSpPr txBox="1">
            <a:spLocks/>
          </p:cNvSpPr>
          <p:nvPr/>
        </p:nvSpPr>
        <p:spPr>
          <a:xfrm>
            <a:off x="4890431" y="3125256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5</a:t>
            </a: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2C915BEA-92EE-445F-A46F-6EA642C242F5}"/>
              </a:ext>
            </a:extLst>
          </p:cNvPr>
          <p:cNvSpPr txBox="1">
            <a:spLocks/>
          </p:cNvSpPr>
          <p:nvPr/>
        </p:nvSpPr>
        <p:spPr>
          <a:xfrm>
            <a:off x="4890431" y="3690067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7602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8" grpId="0" build="p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774AEDA-0A9D-4538-8910-CC4FA1642F99}"/>
              </a:ext>
            </a:extLst>
          </p:cNvPr>
          <p:cNvSpPr txBox="1"/>
          <p:nvPr/>
        </p:nvSpPr>
        <p:spPr>
          <a:xfrm>
            <a:off x="172121" y="199016"/>
            <a:ext cx="11768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latin typeface="Avenir Next LT Pro" panose="020B0504020202020204" pitchFamily="34" charset="-18"/>
              </a:rPr>
              <a:t>What</a:t>
            </a:r>
            <a:r>
              <a:rPr lang="hr-HR" sz="2000" b="1" dirty="0">
                <a:latin typeface="Avenir Next LT Pro" panose="020B0504020202020204" pitchFamily="34" charset="-18"/>
              </a:rPr>
              <a:t> do </a:t>
            </a:r>
            <a:r>
              <a:rPr lang="hr-HR" sz="2000" b="1" dirty="0" err="1">
                <a:latin typeface="Avenir Next LT Pro" panose="020B0504020202020204" pitchFamily="34" charset="-18"/>
              </a:rPr>
              <a:t>you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remember</a:t>
            </a:r>
            <a:r>
              <a:rPr lang="hr-HR" sz="2000" b="1" dirty="0">
                <a:latin typeface="Avenir Next LT Pro" panose="020B0504020202020204" pitchFamily="34" charset="-18"/>
              </a:rPr>
              <a:t> </a:t>
            </a:r>
            <a:r>
              <a:rPr lang="hr-HR" sz="2000" b="1" dirty="0" err="1">
                <a:latin typeface="Avenir Next LT Pro" panose="020B0504020202020204" pitchFamily="34" charset="-18"/>
              </a:rPr>
              <a:t>about</a:t>
            </a:r>
            <a:r>
              <a:rPr lang="hr-HR" sz="2000" b="1" dirty="0">
                <a:latin typeface="Avenir Next LT Pro" panose="020B0504020202020204" pitchFamily="34" charset="-18"/>
              </a:rPr>
              <a:t> Paul?</a:t>
            </a:r>
          </a:p>
          <a:p>
            <a:r>
              <a:rPr lang="en-US" sz="2000" b="1" i="1" dirty="0">
                <a:latin typeface="Avenir Next LT Pro" panose="020B0504020202020204" pitchFamily="34" charset="-18"/>
              </a:rPr>
              <a:t>Where does Paul live? Has he got any brothers or sisters? Who is Ken? What does he usually do at the weekends?</a:t>
            </a:r>
            <a:endParaRPr lang="en-US" sz="2000" b="1" dirty="0"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337D947-C450-48DD-A1E8-EDE973E8D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" y="2684963"/>
            <a:ext cx="11241741" cy="305835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6D0EF2D4-A29E-4380-A2B4-D68EF27E3711}"/>
              </a:ext>
            </a:extLst>
          </p:cNvPr>
          <p:cNvSpPr txBox="1">
            <a:spLocks/>
          </p:cNvSpPr>
          <p:nvPr/>
        </p:nvSpPr>
        <p:spPr>
          <a:xfrm>
            <a:off x="172120" y="1376979"/>
            <a:ext cx="11768867" cy="935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400" dirty="0">
                <a:latin typeface="Avenir Next LT Pro" panose="020B0504020202020204" pitchFamily="34" charset="-18"/>
              </a:rPr>
              <a:t>Read </a:t>
            </a:r>
            <a:r>
              <a:rPr lang="hr-HR" sz="2400" dirty="0" err="1">
                <a:latin typeface="Avenir Next LT Pro" panose="020B0504020202020204" pitchFamily="34" charset="-18"/>
              </a:rPr>
              <a:t>the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text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again</a:t>
            </a:r>
            <a:r>
              <a:rPr lang="hr-HR" sz="2400" dirty="0">
                <a:latin typeface="Avenir Next LT Pro" panose="020B0504020202020204" pitchFamily="34" charset="-18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400" dirty="0" err="1">
                <a:latin typeface="Avenir Next LT Pro" panose="020B0504020202020204" pitchFamily="34" charset="-18"/>
              </a:rPr>
              <a:t>Write</a:t>
            </a:r>
            <a:r>
              <a:rPr lang="hr-HR" sz="2400" dirty="0">
                <a:latin typeface="Avenir Next LT Pro" panose="020B0504020202020204" pitchFamily="34" charset="-18"/>
              </a:rPr>
              <a:t>: </a:t>
            </a:r>
            <a:r>
              <a:rPr lang="hr-HR" sz="2400" b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A</a:t>
            </a:r>
            <a:r>
              <a:rPr lang="hr-HR" sz="2400" dirty="0">
                <a:latin typeface="Avenir Next LT Pro" panose="020B0504020202020204" pitchFamily="34" charset="-18"/>
              </a:rPr>
              <a:t> (</a:t>
            </a:r>
            <a:r>
              <a:rPr lang="hr-HR" sz="2400" dirty="0" err="1">
                <a:latin typeface="Avenir Next LT Pro" panose="020B0504020202020204" pitchFamily="34" charset="-18"/>
              </a:rPr>
              <a:t>agree</a:t>
            </a:r>
            <a:r>
              <a:rPr lang="hr-HR" sz="2400" dirty="0">
                <a:latin typeface="Avenir Next LT Pro" panose="020B0504020202020204" pitchFamily="34" charset="-18"/>
              </a:rPr>
              <a:t>), </a:t>
            </a:r>
            <a:r>
              <a:rPr lang="hr-HR" sz="2400" b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DA</a:t>
            </a:r>
            <a:r>
              <a:rPr lang="hr-HR" sz="2400" dirty="0">
                <a:latin typeface="Avenir Next LT Pro" panose="020B0504020202020204" pitchFamily="34" charset="-18"/>
              </a:rPr>
              <a:t> (</a:t>
            </a:r>
            <a:r>
              <a:rPr lang="hr-HR" sz="2400" dirty="0" err="1">
                <a:latin typeface="Avenir Next LT Pro" panose="020B0504020202020204" pitchFamily="34" charset="-18"/>
              </a:rPr>
              <a:t>don’t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agree</a:t>
            </a:r>
            <a:r>
              <a:rPr lang="hr-HR" sz="2400" dirty="0">
                <a:latin typeface="Avenir Next LT Pro" panose="020B0504020202020204" pitchFamily="34" charset="-18"/>
              </a:rPr>
              <a:t>), </a:t>
            </a:r>
            <a:r>
              <a:rPr lang="hr-HR" sz="2400" b="1" dirty="0">
                <a:solidFill>
                  <a:srgbClr val="C00000"/>
                </a:solidFill>
                <a:latin typeface="Avenir Next LT Pro" panose="020B0504020202020204" pitchFamily="34" charset="-18"/>
              </a:rPr>
              <a:t>DK</a:t>
            </a:r>
            <a:r>
              <a:rPr lang="hr-HR" sz="2400" dirty="0">
                <a:latin typeface="Avenir Next LT Pro" panose="020B0504020202020204" pitchFamily="34" charset="-18"/>
              </a:rPr>
              <a:t> (</a:t>
            </a:r>
            <a:r>
              <a:rPr lang="hr-HR" sz="2400" dirty="0" err="1">
                <a:latin typeface="Avenir Next LT Pro" panose="020B0504020202020204" pitchFamily="34" charset="-18"/>
              </a:rPr>
              <a:t>don’t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know</a:t>
            </a:r>
            <a:r>
              <a:rPr lang="hr-HR" sz="2400" dirty="0">
                <a:latin typeface="Avenir Next LT Pro" panose="020B0504020202020204" pitchFamily="34" charset="-18"/>
              </a:rPr>
              <a:t>) </a:t>
            </a:r>
            <a:r>
              <a:rPr lang="hr-HR" sz="2400" dirty="0" err="1">
                <a:latin typeface="Avenir Next LT Pro" panose="020B0504020202020204" pitchFamily="34" charset="-18"/>
              </a:rPr>
              <a:t>next</a:t>
            </a:r>
            <a:r>
              <a:rPr lang="hr-HR" sz="2400" dirty="0">
                <a:latin typeface="Avenir Next LT Pro" panose="020B0504020202020204" pitchFamily="34" charset="-18"/>
              </a:rPr>
              <a:t> to </a:t>
            </a:r>
            <a:r>
              <a:rPr lang="hr-HR" sz="2400" dirty="0" err="1">
                <a:latin typeface="Avenir Next LT Pro" panose="020B0504020202020204" pitchFamily="34" charset="-18"/>
              </a:rPr>
              <a:t>the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statements</a:t>
            </a:r>
            <a:r>
              <a:rPr lang="hr-HR" sz="2400" dirty="0">
                <a:latin typeface="Avenir Next LT Pro" panose="020B0504020202020204" pitchFamily="34" charset="-18"/>
              </a:rPr>
              <a:t>.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734E5E1-F068-4357-9596-991FEFE4FCF3}"/>
              </a:ext>
            </a:extLst>
          </p:cNvPr>
          <p:cNvSpPr txBox="1">
            <a:spLocks/>
          </p:cNvSpPr>
          <p:nvPr/>
        </p:nvSpPr>
        <p:spPr>
          <a:xfrm>
            <a:off x="10280013" y="3226209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DA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3B241946-F73F-4C52-931F-2245DD97D115}"/>
              </a:ext>
            </a:extLst>
          </p:cNvPr>
          <p:cNvSpPr txBox="1">
            <a:spLocks/>
          </p:cNvSpPr>
          <p:nvPr/>
        </p:nvSpPr>
        <p:spPr>
          <a:xfrm>
            <a:off x="9378164" y="3550731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A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C9588EDE-845E-475B-ADCE-BAE686C04C80}"/>
              </a:ext>
            </a:extLst>
          </p:cNvPr>
          <p:cNvSpPr txBox="1">
            <a:spLocks/>
          </p:cNvSpPr>
          <p:nvPr/>
        </p:nvSpPr>
        <p:spPr>
          <a:xfrm>
            <a:off x="9429486" y="4181880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A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288A91C4-E46F-40E0-AB91-076B3DF082BE}"/>
              </a:ext>
            </a:extLst>
          </p:cNvPr>
          <p:cNvSpPr txBox="1">
            <a:spLocks/>
          </p:cNvSpPr>
          <p:nvPr/>
        </p:nvSpPr>
        <p:spPr>
          <a:xfrm>
            <a:off x="8937100" y="4488507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DA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F604A10-ADA0-470A-9A31-D93F1A4DA17E}"/>
              </a:ext>
            </a:extLst>
          </p:cNvPr>
          <p:cNvSpPr txBox="1">
            <a:spLocks/>
          </p:cNvSpPr>
          <p:nvPr/>
        </p:nvSpPr>
        <p:spPr>
          <a:xfrm>
            <a:off x="8834248" y="4786873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DA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92BF404-4E14-47A8-A32D-E256B650DA24}"/>
              </a:ext>
            </a:extLst>
          </p:cNvPr>
          <p:cNvSpPr txBox="1">
            <a:spLocks/>
          </p:cNvSpPr>
          <p:nvPr/>
        </p:nvSpPr>
        <p:spPr>
          <a:xfrm>
            <a:off x="8834248" y="5086486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DA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5FA5AC2A-B1B2-474B-9786-8F3D4D6866AD}"/>
              </a:ext>
            </a:extLst>
          </p:cNvPr>
          <p:cNvSpPr txBox="1">
            <a:spLocks/>
          </p:cNvSpPr>
          <p:nvPr/>
        </p:nvSpPr>
        <p:spPr>
          <a:xfrm>
            <a:off x="10755142" y="5402165"/>
            <a:ext cx="698090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DA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091D597B-648C-4639-A55C-61E352116E85}"/>
              </a:ext>
            </a:extLst>
          </p:cNvPr>
          <p:cNvSpPr txBox="1">
            <a:spLocks/>
          </p:cNvSpPr>
          <p:nvPr/>
        </p:nvSpPr>
        <p:spPr>
          <a:xfrm>
            <a:off x="8731395" y="3875253"/>
            <a:ext cx="2246707" cy="405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A, </a:t>
            </a:r>
            <a:r>
              <a:rPr lang="hr-HR" sz="2000" i="1" dirty="0" err="1">
                <a:solidFill>
                  <a:srgbClr val="FF0000"/>
                </a:solidFill>
                <a:latin typeface="Avenir Next LT Pro" panose="020B0504020202020204" pitchFamily="34" charset="-18"/>
              </a:rPr>
              <a:t>and</a:t>
            </a:r>
            <a:r>
              <a:rPr lang="hr-HR" sz="2000" i="1" dirty="0">
                <a:solidFill>
                  <a:srgbClr val="FF0000"/>
                </a:solidFill>
                <a:latin typeface="Avenir Next LT Pro" panose="020B0504020202020204" pitchFamily="34" charset="-18"/>
              </a:rPr>
              <a:t> a </a:t>
            </a:r>
            <a:r>
              <a:rPr lang="hr-HR" sz="2000" i="1" dirty="0" err="1">
                <a:solidFill>
                  <a:srgbClr val="FF0000"/>
                </a:solidFill>
                <a:latin typeface="Avenir Next LT Pro" panose="020B0504020202020204" pitchFamily="34" charset="-18"/>
              </a:rPr>
              <a:t>cousin</a:t>
            </a:r>
            <a:endParaRPr lang="hr-HR" sz="2000" i="1" dirty="0">
              <a:solidFill>
                <a:srgbClr val="FF0000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786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550</Words>
  <Application>Microsoft Office PowerPoint</Application>
  <PresentationFormat>Widescreen</PresentationFormat>
  <Paragraphs>99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19</cp:revision>
  <dcterms:created xsi:type="dcterms:W3CDTF">2020-09-15T16:13:04Z</dcterms:created>
  <dcterms:modified xsi:type="dcterms:W3CDTF">2022-09-04T17:22:34Z</dcterms:modified>
</cp:coreProperties>
</file>